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7" r:id="rId4"/>
    <p:sldId id="266" r:id="rId5"/>
    <p:sldId id="267" r:id="rId6"/>
    <p:sldId id="258" r:id="rId7"/>
    <p:sldId id="268" r:id="rId8"/>
    <p:sldId id="269" r:id="rId9"/>
    <p:sldId id="270" r:id="rId10"/>
    <p:sldId id="271" r:id="rId11"/>
    <p:sldId id="260" r:id="rId12"/>
    <p:sldId id="272" r:id="rId13"/>
    <p:sldId id="273" r:id="rId14"/>
    <p:sldId id="263" r:id="rId15"/>
    <p:sldId id="264" r:id="rId16"/>
  </p:sldIdLst>
  <p:sldSz cx="14630400" cy="8229600"/>
  <p:notesSz cx="8229600" cy="14630400"/>
  <p:embeddedFontLst>
    <p:embeddedFont>
      <p:font typeface="Amasis MT Pro Black" panose="02040A04050005020304" pitchFamily="18" charset="0"/>
      <p:bold r:id="rId18"/>
      <p:boldItalic r:id="rId19"/>
    </p:embeddedFont>
    <p:embeddedFont>
      <p:font typeface="Aptos Narrow" panose="020B000402020202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00000000000000000" charset="0"/>
      <p:bold r:id="rId32"/>
    </p:embeddedFont>
    <p:embeddedFont>
      <p:font typeface="Roboto Slab" pitchFamily="2" charset="0"/>
      <p:regular r:id="rId33"/>
      <p:bold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61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26CA-5C19-B0AC-09DB-3919E8A0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5C1F9-1C4D-EC2F-78B6-F468C1046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833D7-E556-7AFD-F71D-068A384A4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F779-49EE-57E6-21C9-993F28062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1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38B8-2B01-7FC4-FF66-60DA37426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8848F-2526-0F67-4E13-E15952F19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E50F6-1845-D392-0874-79F592A0E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84442-0EE7-AF2E-D050-CE9C5D3D6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0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8F5E8-B303-0BAD-20B8-DEB9DB03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8811B-CE6B-616F-63DD-1AA9D6651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D4395-3E70-32E9-360A-D900F35C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EFF7B-B230-B0B2-BC63-F87D36F94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00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E8403-B3F3-94AA-EA46-1ACE94158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9C179-2BA9-675E-0AD5-35A454B60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535A0-16C7-E15F-B48E-7ACBC785C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1B1CF-CB62-81F2-5DAB-6F421F80CC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5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6150-91BF-A8F9-0A43-D1C837A3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C17DD-B40E-D5D4-A871-D78EA6E13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F67E0-EDC9-8131-70BE-C9469680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D396C-2955-FC6A-1894-2A700AAB0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D53D-EACA-3B37-558D-6006C158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97A8-3EB5-855B-4F55-372326235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2C33A-DAD1-ECD3-7E79-6D6690300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B2204-E4EF-F7AD-5410-6B446D004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D76CA-2C70-C9F6-AFF8-94ABF6CC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FA71F-7BE7-C254-4032-520DF6925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ADFA7-D67E-2E04-AF42-D5050362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BCB1-03AF-6D74-A7E1-6295280B1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7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E114-92FB-4873-7765-B0E205DC5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F1305-F61D-CECF-3F69-5381D1DC4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2C91C-37CD-331A-2A14-2855531F5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1CA33-A203-F5E0-10C4-204F9AB70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13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EFB37-F9D3-F105-E323-166FCAE5F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84CFC-5D3C-472D-CDBD-2AE622A3B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DAC92-3444-FCE0-F33E-B519F5C9D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5D8B8-0165-6378-C38A-05E41AF44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7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s/photo/1240859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s://www.zbw-mediatalk.eu/de/2020/02/machine-learning-so-wird-die-sacherschliessung-automatisier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2137" y="1012027"/>
            <a:ext cx="8046022" cy="1738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60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Presentation du</a:t>
            </a:r>
          </a:p>
          <a:p>
            <a:pPr marL="0" indent="0" algn="l">
              <a:lnSpc>
                <a:spcPts val="4350"/>
              </a:lnSpc>
              <a:buNone/>
            </a:pPr>
            <a:endParaRPr lang="en-US" sz="6000" dirty="0">
              <a:solidFill>
                <a:srgbClr val="3257B8"/>
              </a:solidFill>
              <a:latin typeface="Amasis MT Pro Black" panose="020F0502020204030204" pitchFamily="18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6000" dirty="0" err="1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Projet</a:t>
            </a:r>
            <a:r>
              <a:rPr lang="en-US" sz="60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 de NLP:</a:t>
            </a:r>
          </a:p>
          <a:p>
            <a:pPr marL="0" indent="0" algn="l">
              <a:lnSpc>
                <a:spcPts val="4350"/>
              </a:lnSpc>
              <a:buNone/>
            </a:pPr>
            <a:endParaRPr lang="en-US" sz="4400" dirty="0">
              <a:solidFill>
                <a:srgbClr val="3257B8"/>
              </a:solidFill>
              <a:latin typeface="Amasis MT Pro Black" panose="020F0502020204030204" pitchFamily="18" charset="0"/>
              <a:ea typeface="Roboto Slab" pitchFamily="34" charset="-122"/>
              <a:cs typeface="Roboto Slab" pitchFamily="34" charset="-120"/>
            </a:endParaRPr>
          </a:p>
          <a:p>
            <a:pPr marL="0" indent="0" algn="just">
              <a:lnSpc>
                <a:spcPts val="4350"/>
              </a:lnSpc>
              <a:buNone/>
            </a:pPr>
            <a:r>
              <a:rPr lang="en-US" sz="4400" u="sng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Theme:</a:t>
            </a:r>
          </a:p>
          <a:p>
            <a:pPr marL="0" indent="0" algn="just">
              <a:lnSpc>
                <a:spcPts val="4350"/>
              </a:lnSpc>
              <a:buNone/>
            </a:pPr>
            <a:r>
              <a:rPr lang="en-US" sz="4400" dirty="0" err="1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Détection</a:t>
            </a:r>
            <a:r>
              <a:rPr lang="en-US" sz="44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00" dirty="0" err="1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automatique</a:t>
            </a:r>
            <a:r>
              <a:rPr lang="en-US" sz="4400" dirty="0">
                <a:solidFill>
                  <a:srgbClr val="3257B8"/>
                </a:solidFill>
                <a:latin typeface="Amasis MT Pro Black" panose="020F0502020204030204" pitchFamily="18" charset="0"/>
                <a:ea typeface="Roboto Slab" pitchFamily="34" charset="-122"/>
                <a:cs typeface="Roboto Slab" pitchFamily="34" charset="-120"/>
              </a:rPr>
              <a:t> des Tweets de Catastrophe</a:t>
            </a:r>
            <a:endParaRPr lang="en-US" sz="4400" dirty="0">
              <a:latin typeface="Amasis MT Pro Black" panose="020F05020202040302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05644" y="4532828"/>
            <a:ext cx="283012" cy="283012"/>
          </a:xfrm>
          <a:prstGeom prst="roundRect">
            <a:avLst>
              <a:gd name="adj" fmla="val 3230635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SN"/>
          </a:p>
        </p:txBody>
      </p:sp>
      <p:sp>
        <p:nvSpPr>
          <p:cNvPr id="8" name="Text 4"/>
          <p:cNvSpPr/>
          <p:nvPr/>
        </p:nvSpPr>
        <p:spPr>
          <a:xfrm>
            <a:off x="6466485" y="6135540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Birahime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Kamara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105644" y="5187315"/>
            <a:ext cx="373689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8C11C6-4CE2-4C1D-95F9-010A7AA2A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6958" y="304800"/>
            <a:ext cx="5549346" cy="7620000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id="{826F6839-BFB6-4470-A77F-82E969D6216C}"/>
              </a:ext>
            </a:extLst>
          </p:cNvPr>
          <p:cNvSpPr/>
          <p:nvPr/>
        </p:nvSpPr>
        <p:spPr>
          <a:xfrm>
            <a:off x="6466486" y="6492329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Boubacar Kane</a:t>
            </a:r>
            <a:endParaRPr lang="en-US" sz="17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FCC2EF07-AE9C-49D7-B3DF-61510C1DD8FA}"/>
              </a:ext>
            </a:extLst>
          </p:cNvPr>
          <p:cNvSpPr/>
          <p:nvPr/>
        </p:nvSpPr>
        <p:spPr>
          <a:xfrm>
            <a:off x="6466484" y="5768420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Salimou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Abdoulaye </a:t>
            </a: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Halidou</a:t>
            </a:r>
            <a:endParaRPr lang="en-US" sz="17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0209BB6-9021-4EA6-80F1-6A7CFFFA7821}"/>
              </a:ext>
            </a:extLst>
          </p:cNvPr>
          <p:cNvSpPr/>
          <p:nvPr/>
        </p:nvSpPr>
        <p:spPr>
          <a:xfrm>
            <a:off x="6466486" y="6827737"/>
            <a:ext cx="273447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Parfait Jimmy </a:t>
            </a: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Prodige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r>
              <a:rPr lang="en-US" sz="17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Ngoyi</a:t>
            </a:r>
            <a:endParaRPr lang="en-US" sz="17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816B1F4-0969-40CD-8E30-A09EAE61EDBA}"/>
              </a:ext>
            </a:extLst>
          </p:cNvPr>
          <p:cNvSpPr/>
          <p:nvPr/>
        </p:nvSpPr>
        <p:spPr>
          <a:xfrm>
            <a:off x="6247150" y="5273327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Pr</a:t>
            </a:r>
            <a:r>
              <a:rPr lang="fr-SN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é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senté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par 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EEFB32E-1E36-427A-8249-7112003B6425}"/>
              </a:ext>
            </a:extLst>
          </p:cNvPr>
          <p:cNvSpPr/>
          <p:nvPr/>
        </p:nvSpPr>
        <p:spPr>
          <a:xfrm>
            <a:off x="11313279" y="5362329"/>
            <a:ext cx="208668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Sous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la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supervision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 Bold" pitchFamily="34" charset="0"/>
                <a:ea typeface="Roboto Bold" pitchFamily="34" charset="-122"/>
              </a:rPr>
              <a:t>de</a:t>
            </a:r>
            <a:r>
              <a:rPr lang="en-US" sz="17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</a:rPr>
              <a:t>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2BAAC-EEF6-48B0-9B77-8E37F9144EA2}"/>
              </a:ext>
            </a:extLst>
          </p:cNvPr>
          <p:cNvSpPr txBox="1"/>
          <p:nvPr/>
        </p:nvSpPr>
        <p:spPr>
          <a:xfrm>
            <a:off x="11292906" y="5708770"/>
            <a:ext cx="2838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Mme</a:t>
            </a: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Mously</a:t>
            </a: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Diaw 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BA647-F64A-4D37-8526-0FB5F7D44CED}"/>
              </a:ext>
            </a:extLst>
          </p:cNvPr>
          <p:cNvSpPr txBox="1"/>
          <p:nvPr/>
        </p:nvSpPr>
        <p:spPr>
          <a:xfrm>
            <a:off x="11313279" y="6156727"/>
            <a:ext cx="330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 ML Engineer, Freelance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5E607-7F15-4EA9-848A-5FF62262C99C}"/>
              </a:ext>
            </a:extLst>
          </p:cNvPr>
          <p:cNvSpPr txBox="1"/>
          <p:nvPr/>
        </p:nvSpPr>
        <p:spPr>
          <a:xfrm>
            <a:off x="6388656" y="716314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</a:t>
            </a:r>
            <a:r>
              <a:rPr lang="fr-SN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è</a:t>
            </a:r>
            <a:r>
              <a:rPr lang="fr-FR" sz="1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ves</a:t>
            </a:r>
            <a:r>
              <a:rPr lang="fr-FR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analystes statisticiens </a:t>
            </a:r>
            <a:r>
              <a:rPr lang="fr-SN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à</a:t>
            </a:r>
            <a:r>
              <a:rPr lang="fr-FR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l’ENSAE-Pierre Ndiaye</a:t>
            </a:r>
            <a:endParaRPr lang="fr-FR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772D17-8514-4351-9C89-58D8FA008AA5}"/>
              </a:ext>
            </a:extLst>
          </p:cNvPr>
          <p:cNvSpPr/>
          <p:nvPr/>
        </p:nvSpPr>
        <p:spPr>
          <a:xfrm>
            <a:off x="12174940" y="7251406"/>
            <a:ext cx="233850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Avril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3ED5-84F0-73E4-0BF3-78C7FC49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A0C74F-1218-F6F3-B194-C96E1BC01B9A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C226F1C4-121C-F2D1-120D-5E9F8CEC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7CAE80-5042-3070-D402-80272D70297A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9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0F5D13C5-1640-3481-2117-9051B72B7954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F3397C-A356-16F4-2F68-2BD7DA9EEE59}"/>
              </a:ext>
            </a:extLst>
          </p:cNvPr>
          <p:cNvSpPr txBox="1"/>
          <p:nvPr/>
        </p:nvSpPr>
        <p:spPr>
          <a:xfrm>
            <a:off x="934279" y="2358863"/>
            <a:ext cx="391601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Top 20 des locations les plus fréquents</a:t>
            </a:r>
          </a:p>
          <a:p>
            <a:endParaRPr lang="fr-FR" sz="3200" b="1" dirty="0"/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Les USA dominent le classement :</a:t>
            </a:r>
          </a:p>
          <a:p>
            <a:pPr>
              <a:lnSpc>
                <a:spcPts val="1425"/>
              </a:lnSpc>
              <a:buNone/>
            </a:pPr>
            <a:b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United States, USA, California, USA, Texas, USA, Los Angeles, CA, Atlanta, GA</a:t>
            </a:r>
          </a:p>
          <a:p>
            <a:pPr>
              <a:lnSpc>
                <a:spcPts val="1425"/>
              </a:lnSpc>
              <a:buNone/>
            </a:pPr>
            <a:endParaRPr lang="fr-FR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 → beaucoup de variantes, mais toutes liées aux États-Unis.</a:t>
            </a:r>
          </a:p>
          <a:p>
            <a:pPr>
              <a:lnSpc>
                <a:spcPts val="1425"/>
              </a:lnSpc>
            </a:pPr>
            <a:b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Suggère que la majorité des tweets proviennent des États-Unis ou que les </a:t>
            </a:r>
            <a:r>
              <a:rPr lang="fr-FR" b="0" dirty="0" err="1">
                <a:effectLst/>
                <a:ea typeface="Tahoma" panose="020B0604030504040204" pitchFamily="34" charset="0"/>
                <a:cs typeface="Tahoma" panose="020B0604030504040204" pitchFamily="34" charset="0"/>
              </a:rPr>
              <a:t>users</a:t>
            </a:r>
            <a:r>
              <a:rPr lang="fr-FR" b="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 mettent souvent un lieu aux USA en location.</a:t>
            </a:r>
          </a:p>
          <a:p>
            <a:endParaRPr lang="fr-FR" sz="3200" b="1" dirty="0"/>
          </a:p>
          <a:p>
            <a:endParaRPr lang="fr-FR" sz="3200" b="1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B76F0B-0365-950E-A9D2-3F315A42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258" y="2578894"/>
            <a:ext cx="8741706" cy="35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9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3120" y="1452240"/>
            <a:ext cx="10555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4: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Méthodes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modelisation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29996" y="2656483"/>
            <a:ext cx="4077500" cy="20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Modèles</a:t>
            </a: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classification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 </a:t>
            </a:r>
            <a:r>
              <a:rPr lang="en-US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logistique</a:t>
            </a:r>
            <a:endParaRPr lang="en-US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SVM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LightXGBM</a:t>
            </a:r>
            <a:endParaRPr lang="en-US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XGboost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1DF87994-6887-4A7E-B749-88E05B27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277EAF-21C6-4A09-A0CC-505AEBD9D3EF}"/>
              </a:ext>
            </a:extLst>
          </p:cNvPr>
          <p:cNvSpPr txBox="1"/>
          <p:nvPr/>
        </p:nvSpPr>
        <p:spPr>
          <a:xfrm>
            <a:off x="13348252" y="7651529"/>
            <a:ext cx="89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E4E350-4D50-21C5-BD99-57B5EC8EB5C3}"/>
              </a:ext>
            </a:extLst>
          </p:cNvPr>
          <p:cNvSpPr txBox="1"/>
          <p:nvPr/>
        </p:nvSpPr>
        <p:spPr>
          <a:xfrm>
            <a:off x="5705062" y="2669156"/>
            <a:ext cx="4077500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50"/>
              </a:lnSpc>
            </a:pPr>
            <a:r>
              <a:rPr lang="fr-FR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Embedding</a:t>
            </a:r>
            <a:endParaRPr lang="fr-FR" sz="2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bert</a:t>
            </a:r>
            <a:r>
              <a:rPr lang="fr-SN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-base-</a:t>
            </a: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multilingual</a:t>
            </a:r>
            <a:r>
              <a:rPr lang="fr-SN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</a:t>
            </a: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cased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distilbert</a:t>
            </a:r>
            <a:r>
              <a:rPr lang="fr-SN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-base-</a:t>
            </a: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uncased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F24DF6-58CB-0DD5-AA12-4AFC9B17B8B1}"/>
              </a:ext>
            </a:extLst>
          </p:cNvPr>
          <p:cNvSpPr txBox="1"/>
          <p:nvPr/>
        </p:nvSpPr>
        <p:spPr>
          <a:xfrm>
            <a:off x="10163470" y="2691768"/>
            <a:ext cx="4077500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50"/>
              </a:lnSpc>
            </a:pPr>
            <a:r>
              <a:rPr lang="fr-FR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Strategy</a:t>
            </a:r>
            <a:r>
              <a:rPr lang="fr-FR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d’</a:t>
            </a:r>
            <a:r>
              <a:rPr lang="fr-FR" sz="22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embedding</a:t>
            </a:r>
            <a:endParaRPr lang="fr-FR" sz="2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mean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SN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cls</a:t>
            </a:r>
            <a:endParaRPr lang="fr-SN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B52F-9671-2DAB-1953-06CFC69DF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0D283D-C93C-DC89-C8D6-AC791A5D2D90}"/>
              </a:ext>
            </a:extLst>
          </p:cNvPr>
          <p:cNvSpPr/>
          <p:nvPr/>
        </p:nvSpPr>
        <p:spPr>
          <a:xfrm>
            <a:off x="793790" y="597474"/>
            <a:ext cx="10555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4: Choix du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final</a:t>
            </a:r>
            <a:endParaRPr lang="en-US" sz="44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B73D6AB-30BA-922A-69E9-78D80AD4711D}"/>
              </a:ext>
            </a:extLst>
          </p:cNvPr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81E0CE5-DF80-6859-7BF6-BBAC5A4A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105A4-4906-CEDF-29C8-924D67339637}"/>
              </a:ext>
            </a:extLst>
          </p:cNvPr>
          <p:cNvSpPr txBox="1"/>
          <p:nvPr/>
        </p:nvSpPr>
        <p:spPr>
          <a:xfrm>
            <a:off x="13542598" y="7651529"/>
            <a:ext cx="69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11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08C8C50-0E39-5A06-A3DF-321B06476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52241"/>
              </p:ext>
            </p:extLst>
          </p:nvPr>
        </p:nvGraphicFramePr>
        <p:xfrm>
          <a:off x="864705" y="1411357"/>
          <a:ext cx="12105860" cy="47012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1172">
                  <a:extLst>
                    <a:ext uri="{9D8B030D-6E8A-4147-A177-3AD203B41FA5}">
                      <a16:colId xmlns:a16="http://schemas.microsoft.com/office/drawing/2014/main" val="3234050348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4086370029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2104631644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1373565312"/>
                    </a:ext>
                  </a:extLst>
                </a:gridCol>
                <a:gridCol w="2421172">
                  <a:extLst>
                    <a:ext uri="{9D8B030D-6E8A-4147-A177-3AD203B41FA5}">
                      <a16:colId xmlns:a16="http://schemas.microsoft.com/office/drawing/2014/main" val="1354598533"/>
                    </a:ext>
                  </a:extLst>
                </a:gridCol>
              </a:tblGrid>
              <a:tr h="67160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weighted</a:t>
                      </a:r>
                      <a:r>
                        <a:rPr lang="fr-FR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fr-FR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avg</a:t>
                      </a:r>
                      <a:r>
                        <a:rPr lang="fr-FR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F1-score </a:t>
                      </a:r>
                      <a:endParaRPr lang="fr-FR" sz="32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221459"/>
                  </a:ext>
                </a:extLst>
              </a:tr>
              <a:tr h="67160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Modele</a:t>
                      </a:r>
                      <a:endParaRPr lang="fr-SN" sz="3200" b="0" i="0" u="none" strike="noStrike" baseline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bert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-base-</a:t>
                      </a:r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multilingual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cased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fr-SN" sz="32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distilbert</a:t>
                      </a:r>
                      <a:r>
                        <a:rPr lang="fr-SN" sz="320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-base-</a:t>
                      </a:r>
                      <a:r>
                        <a:rPr lang="fr-SN" sz="3200" u="none" strike="noStrike" baseline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uncased</a:t>
                      </a:r>
                      <a:endParaRPr lang="fr-SN" sz="32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75763"/>
                  </a:ext>
                </a:extLst>
              </a:tr>
              <a:tr h="671601">
                <a:tc v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mean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dirty="0" err="1">
                          <a:effectLst/>
                        </a:rPr>
                        <a:t>cls</a:t>
                      </a:r>
                      <a:endParaRPr lang="fr-SN" sz="3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mean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cls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3451294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LR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0.83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0.81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0.84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0.85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84596918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LightXGBM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0.86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0.86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0.88</a:t>
                      </a:r>
                      <a:endParaRPr lang="fr-SN" sz="3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0.87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700487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SVM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0.84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0.81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0.85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0.85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65090052"/>
                  </a:ext>
                </a:extLst>
              </a:tr>
              <a:tr h="671601"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Xgboost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0.86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0.84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>
                          <a:effectLst/>
                        </a:rPr>
                        <a:t>0.87</a:t>
                      </a:r>
                      <a:endParaRPr lang="fr-SN" sz="3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SN" sz="3200" u="none" strike="noStrike" dirty="0">
                          <a:effectLst/>
                        </a:rPr>
                        <a:t>0.87</a:t>
                      </a:r>
                      <a:endParaRPr lang="fr-SN" sz="3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0286314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1129236-47E6-67D0-FCAE-1997253B9BAB}"/>
              </a:ext>
            </a:extLst>
          </p:cNvPr>
          <p:cNvSpPr txBox="1"/>
          <p:nvPr/>
        </p:nvSpPr>
        <p:spPr>
          <a:xfrm>
            <a:off x="1087802" y="6311742"/>
            <a:ext cx="11420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 conclusion: La configuration finale est 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 err="1"/>
              <a:t>Enbedder</a:t>
            </a:r>
            <a:r>
              <a:rPr lang="fr-FR" sz="2400" dirty="0"/>
              <a:t>: </a:t>
            </a:r>
            <a:r>
              <a:rPr lang="fr-FR" sz="2400" b="1" dirty="0" err="1"/>
              <a:t>distilbert</a:t>
            </a:r>
            <a:r>
              <a:rPr lang="fr-FR" sz="2400" b="1" dirty="0"/>
              <a:t>-base-</a:t>
            </a:r>
            <a:r>
              <a:rPr lang="fr-FR" sz="2400" b="1" dirty="0" err="1"/>
              <a:t>uncased</a:t>
            </a:r>
            <a:endParaRPr lang="fr-FR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 err="1"/>
              <a:t>Strategie</a:t>
            </a:r>
            <a:r>
              <a:rPr lang="fr-FR" sz="2400" dirty="0"/>
              <a:t> : </a:t>
            </a:r>
            <a:r>
              <a:rPr lang="fr-FR" sz="2400" b="1" dirty="0" err="1"/>
              <a:t>mean</a:t>
            </a:r>
            <a:endParaRPr lang="fr-FR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/>
              <a:t>Classifier : </a:t>
            </a:r>
            <a:r>
              <a:rPr lang="fr-FR" sz="2400" b="1" dirty="0" err="1"/>
              <a:t>LightXGBM</a:t>
            </a:r>
            <a:endParaRPr lang="fr-SN" sz="2400" b="1" dirty="0"/>
          </a:p>
        </p:txBody>
      </p:sp>
    </p:spTree>
    <p:extLst>
      <p:ext uri="{BB962C8B-B14F-4D97-AF65-F5344CB8AC3E}">
        <p14:creationId xmlns:p14="http://schemas.microsoft.com/office/powerpoint/2010/main" val="358127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83BD-C9C4-A8B2-D847-C26DBFF4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C969AC-3D82-04DE-2911-DD9F996D56AC}"/>
              </a:ext>
            </a:extLst>
          </p:cNvPr>
          <p:cNvSpPr/>
          <p:nvPr/>
        </p:nvSpPr>
        <p:spPr>
          <a:xfrm>
            <a:off x="793790" y="597474"/>
            <a:ext cx="10555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4: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Résultat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après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optimisation</a:t>
            </a:r>
            <a:endParaRPr lang="en-US" sz="44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798E96A-5CF2-9BF5-C719-5CC80F32443C}"/>
              </a:ext>
            </a:extLst>
          </p:cNvPr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3A2A0592-C583-8B35-F4CB-8CF07CB8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8D4417-7004-4C6C-E62D-0E260C0FC0D0}"/>
              </a:ext>
            </a:extLst>
          </p:cNvPr>
          <p:cNvSpPr txBox="1"/>
          <p:nvPr/>
        </p:nvSpPr>
        <p:spPr>
          <a:xfrm>
            <a:off x="13517217" y="7651529"/>
            <a:ext cx="72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B95785-A8BB-CDF0-1B18-533517266825}"/>
              </a:ext>
            </a:extLst>
          </p:cNvPr>
          <p:cNvSpPr txBox="1"/>
          <p:nvPr/>
        </p:nvSpPr>
        <p:spPr>
          <a:xfrm>
            <a:off x="938715" y="5988199"/>
            <a:ext cx="1142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L’optimisation des hyperparamètres n’a pas permis d’améliorer les performances du modèle</a:t>
            </a:r>
            <a:endParaRPr lang="fr-SN" sz="24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358A5D-52CA-74B9-13DB-654EBAED0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02" y="1729409"/>
            <a:ext cx="9848432" cy="38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Démo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l’API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prédiction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DC8F28-D41A-49C0-AD00-88631CE3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34633" y="212649"/>
            <a:ext cx="5068176" cy="7017491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B7F8741F-1F12-463D-884E-F4CE279F5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23BBED-6A1C-4D5E-8F30-9C689D70F024}"/>
              </a:ext>
            </a:extLst>
          </p:cNvPr>
          <p:cNvSpPr txBox="1"/>
          <p:nvPr/>
        </p:nvSpPr>
        <p:spPr>
          <a:xfrm>
            <a:off x="13507278" y="7651529"/>
            <a:ext cx="733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176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2357438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5" name="Text 2"/>
          <p:cNvSpPr/>
          <p:nvPr/>
        </p:nvSpPr>
        <p:spPr>
          <a:xfrm>
            <a:off x="1290876" y="2357438"/>
            <a:ext cx="3757136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Compréhension approfondie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0876" y="2842855"/>
            <a:ext cx="706731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et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prétraitement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données 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22521" y="3785711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8" name="Text 5"/>
          <p:cNvSpPr/>
          <p:nvPr/>
        </p:nvSpPr>
        <p:spPr>
          <a:xfrm>
            <a:off x="1627584" y="3785711"/>
            <a:ext cx="291369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Modélisation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27584" y="4271129"/>
            <a:ext cx="673060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Exploration de multiples algorithmes et optimisation pour des performances maximales.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59349" y="5213985"/>
            <a:ext cx="168354" cy="844629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11" name="Text 8"/>
          <p:cNvSpPr/>
          <p:nvPr/>
        </p:nvSpPr>
        <p:spPr>
          <a:xfrm>
            <a:off x="1964412" y="5213985"/>
            <a:ext cx="341590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Déploiement opérationnel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64412" y="5699403"/>
            <a:ext cx="6393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Intégration via API pour une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pratique.</a:t>
            </a:r>
            <a:endParaRPr lang="en-US" sz="175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D62FC550-39C7-45E9-B3B8-5F4BBCAA3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0140E-C73F-4939-A3CF-0BD51856C685}"/>
              </a:ext>
            </a:extLst>
          </p:cNvPr>
          <p:cNvSpPr txBox="1"/>
          <p:nvPr/>
        </p:nvSpPr>
        <p:spPr>
          <a:xfrm>
            <a:off x="13378070" y="7651529"/>
            <a:ext cx="86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D57-F166-42DD-6C26-C205BD4A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4EBF4B-8310-B134-BC0D-F82CAD6038F2}"/>
              </a:ext>
            </a:extLst>
          </p:cNvPr>
          <p:cNvSpPr/>
          <p:nvPr/>
        </p:nvSpPr>
        <p:spPr>
          <a:xfrm>
            <a:off x="2423807" y="865608"/>
            <a:ext cx="12521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Plan de la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DC9359-ECC4-6F43-AF3E-2E92B33BB89A}"/>
              </a:ext>
            </a:extLst>
          </p:cNvPr>
          <p:cNvSpPr/>
          <p:nvPr/>
        </p:nvSpPr>
        <p:spPr>
          <a:xfrm>
            <a:off x="2498526" y="1952577"/>
            <a:ext cx="9279344" cy="5411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Objectif du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projet</a:t>
            </a: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des données et description des variables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Méthodes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modélisations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et choix du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modèle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final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5.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Démo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3200" b="1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l’API</a:t>
            </a: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prediction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3200" b="1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5F216EE9-DD23-772D-637A-78C8E0A2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D6313-51A6-6F66-1841-A9997CFA1D44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319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272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Objectif du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2210" y="2861667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Objectif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0605" y="3428643"/>
            <a:ext cx="720899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Identifier automatiquement les tweets relatifs aux catastrophes parmi un grand volume de données Twitter.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s’agira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réer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modèle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performant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analysant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contenu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textuel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d’un tweet </a:t>
            </a:r>
            <a:r>
              <a:rPr lang="en-US" sz="2000" kern="1200" dirty="0" err="1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afin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determi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ner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s’il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s’agit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d’une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catastrophe </a:t>
            </a:r>
            <a:r>
              <a:rPr lang="en-US" sz="2000" dirty="0" err="1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2000" dirty="0">
                <a:solidFill>
                  <a:srgbClr val="1521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non</a:t>
            </a:r>
            <a:r>
              <a:rPr lang="en-US" sz="2000" kern="1200" dirty="0">
                <a:solidFill>
                  <a:srgbClr val="15213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SN" sz="2000" dirty="0">
              <a:effectLst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SN"/>
          </a:p>
        </p:txBody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Pistes de Recherche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5111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Dans la suite de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notre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travail, nous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utliserons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ensemble de données pour entrainer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gamme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dans le but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d’en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choisir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meilleur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441E9CF-DB4F-4319-8F61-CBB3B9F1A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3A1637-DBE7-4E02-996F-2CA434C4C422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577DD-F737-176C-AE43-FF81FE84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C7D585-2A04-9CB3-0606-4916E5481B14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Presentation des données et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description des variables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C40D6DDA-432E-9FCC-28DE-2E9B2117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48362FB-9704-5FB0-993E-E43C9FAD1A08}"/>
              </a:ext>
            </a:extLst>
          </p:cNvPr>
          <p:cNvSpPr txBox="1"/>
          <p:nvPr/>
        </p:nvSpPr>
        <p:spPr>
          <a:xfrm>
            <a:off x="1063487" y="2186609"/>
            <a:ext cx="1175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fr-SN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DA1228-0B14-31E1-DD25-02946B97DA1A}"/>
              </a:ext>
            </a:extLst>
          </p:cNvPr>
          <p:cNvSpPr txBox="1"/>
          <p:nvPr/>
        </p:nvSpPr>
        <p:spPr>
          <a:xfrm>
            <a:off x="1529286" y="1798983"/>
            <a:ext cx="10614991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 fichier contient plus de 11 000 tweets associés à des mots-clés de catastrophe tels que « crash », « quarantaine » et « feux de brousse », ainsi qu’à l’emplacement et au mot-clé lui-même</a:t>
            </a:r>
          </a:p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Ø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 base de données contient 5 variables: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 : qui identifie de manière unique chaque tweet de la base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Keyword: C’est un mot clé particulier du tweet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Location: l’endroit où le tweet a été envoyé, peut être vide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 err="1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</a:t>
            </a: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: le contenu du tweet</a:t>
            </a: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endParaRPr lang="fr-FR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914400" lvl="1" indent="-457200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: indique si le tweet parle d’une catastrophe ou non (prend 1 ou 0)</a:t>
            </a:r>
            <a:endParaRPr lang="fr-SN" sz="24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9F21555-AB8E-4070-414B-DC111FD790C9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25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F1281-D20C-5E65-0C86-DF80D4C3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D0CC71-5D6A-FDBA-B1AE-EA5FAD849456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13D3290-D4E9-4629-2190-69C650598988}"/>
              </a:ext>
            </a:extLst>
          </p:cNvPr>
          <p:cNvSpPr/>
          <p:nvPr/>
        </p:nvSpPr>
        <p:spPr>
          <a:xfrm>
            <a:off x="2112006" y="1650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Prétraitement</a:t>
            </a:r>
            <a:endParaRPr lang="en-US" sz="28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639EC65-4FD5-265A-3BC1-574B97C9C2A1}"/>
              </a:ext>
            </a:extLst>
          </p:cNvPr>
          <p:cNvSpPr/>
          <p:nvPr/>
        </p:nvSpPr>
        <p:spPr>
          <a:xfrm>
            <a:off x="1824886" y="2250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valeurs manquantes</a:t>
            </a:r>
            <a:endParaRPr lang="en-US" sz="2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F8B3286-380C-9AED-6FD5-96530B7ECD67}"/>
              </a:ext>
            </a:extLst>
          </p:cNvPr>
          <p:cNvSpPr/>
          <p:nvPr/>
        </p:nvSpPr>
        <p:spPr>
          <a:xfrm>
            <a:off x="1824886" y="2941094"/>
            <a:ext cx="6007150" cy="109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SN" sz="2800" dirty="0"/>
              <a:t>Nettoyage du texte brut: les URLs, les emails, ponctuation…</a:t>
            </a:r>
            <a:endParaRPr lang="en-US" sz="28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28F1DD3-E979-563E-7AB3-C825266165D6}"/>
              </a:ext>
            </a:extLst>
          </p:cNvPr>
          <p:cNvSpPr/>
          <p:nvPr/>
        </p:nvSpPr>
        <p:spPr>
          <a:xfrm>
            <a:off x="1824883" y="3933348"/>
            <a:ext cx="9774081" cy="2556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fr-SN" sz="2800" dirty="0"/>
              <a:t>Normalisation linguistique,</a:t>
            </a: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Tokenisation</a:t>
            </a: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suppression des stop words, lemmatization</a:t>
            </a:r>
          </a:p>
          <a:p>
            <a:pPr marL="457200" indent="-457200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457200" indent="-4572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endParaRPr lang="fr-SN" sz="28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953661-3E32-1CA9-9D68-128A5FF5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FDAF2F-9559-EC50-4C65-D103CA9F4354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15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1574956C-50C8-4633-9BEE-C3439FA4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4BADDC-8E38-4B6A-B709-5C5122023E3D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4333780-44C1-6957-10A3-4A6A78021BDC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A89BB6-C672-12D6-B303-D1F304A6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55" y="2183420"/>
            <a:ext cx="8145012" cy="586821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DE410B2-DEB9-431C-F8EB-E1079B8EECEE}"/>
              </a:ext>
            </a:extLst>
          </p:cNvPr>
          <p:cNvSpPr txBox="1"/>
          <p:nvPr/>
        </p:nvSpPr>
        <p:spPr>
          <a:xfrm>
            <a:off x="805069" y="2454965"/>
            <a:ext cx="51186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Répartition des classes de la variable </a:t>
            </a:r>
            <a:r>
              <a:rPr lang="fr-FR" sz="3200" b="1" dirty="0" err="1"/>
              <a:t>target</a:t>
            </a:r>
            <a:endParaRPr lang="fr-FR" sz="3200" b="1" dirty="0"/>
          </a:p>
          <a:p>
            <a:endParaRPr lang="fr-FR" dirty="0"/>
          </a:p>
          <a:p>
            <a:r>
              <a:rPr lang="fr-SN" sz="2400" dirty="0"/>
              <a:t>Les classes sont très déséquilibrées, la classe 1 présente moins d’objections que celle de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DA1DE-0ADF-1ED6-CE72-837E8F28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31BBF25-2453-9E1E-2A6E-954524ABB27A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0519A28-86E5-6288-8173-5102D1AF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19F8A-E57B-E158-F0C8-14E15BA20E88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F65831CF-9D92-79B9-F9B8-5E1F3D4D8820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A67793-55E7-75A2-47D7-8A0F0FB188D4}"/>
              </a:ext>
            </a:extLst>
          </p:cNvPr>
          <p:cNvSpPr txBox="1"/>
          <p:nvPr/>
        </p:nvSpPr>
        <p:spPr>
          <a:xfrm>
            <a:off x="1784015" y="3124438"/>
            <a:ext cx="5118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Nuage de mots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71B805-781A-121F-5B02-0EB093E3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103" y="1366656"/>
            <a:ext cx="6487314" cy="35155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D1679D-333B-7924-0C6B-4E915B910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103" y="4822213"/>
            <a:ext cx="6487314" cy="34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9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D7CC5-5E54-A065-663C-B03B8CA8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3D545C-6E15-A328-4BB1-CE562BA00D57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8EFBE6B7-BAA6-37C8-9F46-09F83E26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231A7E-B108-4398-8EF7-2A35CB75E03E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7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4F2E91F0-3F59-5121-488D-1026B8F365F4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3560D2D-FCFB-348F-8760-DECB1FA68AF2}"/>
              </a:ext>
            </a:extLst>
          </p:cNvPr>
          <p:cNvSpPr txBox="1"/>
          <p:nvPr/>
        </p:nvSpPr>
        <p:spPr>
          <a:xfrm>
            <a:off x="79513" y="2484782"/>
            <a:ext cx="40352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Top 20 des mots-clés </a:t>
            </a:r>
          </a:p>
          <a:p>
            <a:r>
              <a:rPr lang="fr-FR" sz="3200" b="1" dirty="0"/>
              <a:t>les plus fréquents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E930CA-E166-86C5-1B82-B84EE39E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979" y="1543821"/>
            <a:ext cx="8634228" cy="64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2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D5185-7C1B-E445-E2D1-174D1E458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71C697-1535-A036-30AF-738CA8B10524}"/>
              </a:ext>
            </a:extLst>
          </p:cNvPr>
          <p:cNvSpPr/>
          <p:nvPr/>
        </p:nvSpPr>
        <p:spPr>
          <a:xfrm>
            <a:off x="1529286" y="374449"/>
            <a:ext cx="8996253" cy="163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Cleaning et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44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436E6E1-13D0-DFF0-3585-8905E70A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292" y="7421526"/>
            <a:ext cx="1733107" cy="723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B66ED1-51D5-32F6-E128-BDE1937AB8F8}"/>
              </a:ext>
            </a:extLst>
          </p:cNvPr>
          <p:cNvSpPr txBox="1"/>
          <p:nvPr/>
        </p:nvSpPr>
        <p:spPr>
          <a:xfrm>
            <a:off x="13832958" y="7651529"/>
            <a:ext cx="40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8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BAE56E20-8C90-6376-3E51-266C15E99237}"/>
              </a:ext>
            </a:extLst>
          </p:cNvPr>
          <p:cNvSpPr/>
          <p:nvPr/>
        </p:nvSpPr>
        <p:spPr>
          <a:xfrm>
            <a:off x="1784015" y="1189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8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exploratoire</a:t>
            </a:r>
            <a:endParaRPr lang="en-US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910B1A-D992-E1FC-C3CB-F829F47F8495}"/>
              </a:ext>
            </a:extLst>
          </p:cNvPr>
          <p:cNvSpPr txBox="1"/>
          <p:nvPr/>
        </p:nvSpPr>
        <p:spPr>
          <a:xfrm>
            <a:off x="934278" y="2945249"/>
            <a:ext cx="40352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Distribution de la longueur des tweets par classe</a:t>
            </a:r>
          </a:p>
          <a:p>
            <a:endParaRPr lang="fr-FR" sz="3200" b="1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CEAD56-5989-F3FA-01B9-5A551D48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75" y="1667539"/>
            <a:ext cx="8505584" cy="67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2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620</Words>
  <Application>Microsoft Office PowerPoint</Application>
  <PresentationFormat>Personnalisé</PresentationFormat>
  <Paragraphs>167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Roboto Slab</vt:lpstr>
      <vt:lpstr>Roboto Bold</vt:lpstr>
      <vt:lpstr>Consolas</vt:lpstr>
      <vt:lpstr>Aptos Narrow</vt:lpstr>
      <vt:lpstr>Roboto</vt:lpstr>
      <vt:lpstr>Arial</vt:lpstr>
      <vt:lpstr>Tahoma</vt:lpstr>
      <vt:lpstr>Wingdings</vt:lpstr>
      <vt:lpstr>Amasis MT Pro Black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Salimou Abdoulaye</cp:lastModifiedBy>
  <cp:revision>24</cp:revision>
  <dcterms:created xsi:type="dcterms:W3CDTF">2025-04-23T21:38:38Z</dcterms:created>
  <dcterms:modified xsi:type="dcterms:W3CDTF">2025-04-24T04:26:35Z</dcterms:modified>
</cp:coreProperties>
</file>